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85" r:id="rId3"/>
    <p:sldId id="292" r:id="rId4"/>
    <p:sldId id="293" r:id="rId5"/>
    <p:sldId id="291" r:id="rId6"/>
    <p:sldId id="294" r:id="rId7"/>
    <p:sldId id="263" r:id="rId8"/>
    <p:sldId id="298" r:id="rId9"/>
    <p:sldId id="295" r:id="rId10"/>
    <p:sldId id="296" r:id="rId11"/>
    <p:sldId id="299" r:id="rId12"/>
    <p:sldId id="257" r:id="rId13"/>
    <p:sldId id="297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341"/>
    <a:srgbClr val="004568"/>
    <a:srgbClr val="0A3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81F1C-D13B-4EBE-AFF3-E6DB5E3387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607D8-BCDB-4ECC-993E-4427A517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4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81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0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06244" cy="365125"/>
          </a:xfrm>
        </p:spPr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6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 b="1">
                <a:solidFill>
                  <a:schemeClr val="bg1"/>
                </a:solidFill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 algn="r" rtl="1">
              <a:buClr>
                <a:srgbClr val="40024A"/>
              </a:buClr>
              <a:buFont typeface="Webdings" panose="05030102010509060703" pitchFamily="18" charset="2"/>
              <a:buChar char=""/>
              <a:defRPr b="1">
                <a:solidFill>
                  <a:srgbClr val="004568"/>
                </a:solidFill>
                <a:cs typeface="B Mitra" panose="00000400000000000000" pitchFamily="2" charset="-78"/>
              </a:defRPr>
            </a:lvl1pPr>
            <a:lvl2pPr marL="685800" indent="-228600" algn="r" rtl="1">
              <a:buClr>
                <a:srgbClr val="40024A"/>
              </a:buClr>
              <a:buFont typeface="Webdings" panose="05030102010509060703" pitchFamily="18" charset="2"/>
              <a:buChar char=""/>
              <a:defRPr b="1">
                <a:solidFill>
                  <a:srgbClr val="004568"/>
                </a:solidFill>
                <a:cs typeface="B Mitra" panose="00000400000000000000" pitchFamily="2" charset="-78"/>
              </a:defRPr>
            </a:lvl2pPr>
            <a:lvl3pPr marL="1143000" indent="-228600" algn="r" rtl="1">
              <a:buClr>
                <a:srgbClr val="40024A"/>
              </a:buClr>
              <a:buFont typeface="Webdings" panose="05030102010509060703" pitchFamily="18" charset="2"/>
              <a:buChar char=""/>
              <a:defRPr b="1">
                <a:solidFill>
                  <a:srgbClr val="004568"/>
                </a:solidFill>
                <a:cs typeface="B Mitra" panose="00000400000000000000" pitchFamily="2" charset="-78"/>
              </a:defRPr>
            </a:lvl3pPr>
            <a:lvl4pPr marL="1600200" indent="-228600" algn="r" rtl="1">
              <a:buClr>
                <a:srgbClr val="40024A"/>
              </a:buClr>
              <a:buFont typeface="Webdings" panose="05030102010509060703" pitchFamily="18" charset="2"/>
              <a:buChar char=""/>
              <a:defRPr b="1">
                <a:solidFill>
                  <a:srgbClr val="004568"/>
                </a:solidFill>
                <a:cs typeface="B Mitra" panose="00000400000000000000" pitchFamily="2" charset="-78"/>
              </a:defRPr>
            </a:lvl4pPr>
            <a:lvl5pPr marL="2057400" indent="-228600" algn="r" rtl="1">
              <a:buClr>
                <a:srgbClr val="40024A"/>
              </a:buClr>
              <a:buFont typeface="Webdings" panose="05030102010509060703" pitchFamily="18" charset="2"/>
              <a:buChar char=""/>
              <a:defRPr b="1">
                <a:solidFill>
                  <a:srgbClr val="004568"/>
                </a:solidFill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rgbClr val="004568"/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راهنمای کشوری مراقبت و درمان عفونت های آمیزشی، 1399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6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j-lt"/>
                <a:ea typeface="+mj-ea"/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1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j-lt"/>
                <a:ea typeface="+mj-ea"/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rgbClr val="2D134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1">
                <a:solidFill>
                  <a:srgbClr val="2D1341"/>
                </a:solidFill>
                <a:cs typeface="B Mitra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 smtClean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buClr>
                <a:srgbClr val="40024A"/>
              </a:buClr>
              <a:buFont typeface="Webdings" panose="05030102010509060703" pitchFamily="18" charset="2"/>
              <a:buChar char=""/>
              <a:defRPr lang="en-US" sz="2800" b="1" kern="1200" dirty="0">
                <a:solidFill>
                  <a:srgbClr val="004568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j-lt"/>
                <a:ea typeface="+mj-ea"/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8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55900" cy="365125"/>
          </a:xfrm>
          <a:prstGeom prst="rect">
            <a:avLst/>
          </a:prstGeom>
        </p:spPr>
        <p:txBody>
          <a:bodyPr/>
          <a:lstStyle/>
          <a:p>
            <a:fld id="{B2741CA7-E595-474D-9B21-4672CF2860D0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7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46"/>
            <a:ext cx="12192000" cy="13510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8100" y="185946"/>
            <a:ext cx="891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41B7-0F16-468A-A8B0-EB5860160E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rgbClr val="004568"/>
                </a:solidFill>
                <a:latin typeface="+mn-lt"/>
                <a:ea typeface="+mn-ea"/>
                <a:cs typeface="B Titr" panose="00000700000000000000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/>
              <a:t>راهنمای کشوری مراقبت و درمان عفونت های آمیزشی، 1399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4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400" b="1" kern="1200" dirty="0">
          <a:solidFill>
            <a:schemeClr val="bg1"/>
          </a:solidFill>
          <a:latin typeface="+mj-lt"/>
          <a:ea typeface="+mj-ea"/>
          <a:cs typeface="B Mitra" panose="00000400000000000000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40024A"/>
        </a:buClr>
        <a:buFont typeface="Webdings" panose="05030102010509060703" pitchFamily="18" charset="2"/>
        <a:buChar char=""/>
        <a:defRPr lang="en-US" sz="3200" b="1" kern="1200" dirty="0" smtClean="0">
          <a:solidFill>
            <a:srgbClr val="004568"/>
          </a:solidFill>
          <a:latin typeface="+mn-lt"/>
          <a:ea typeface="+mn-ea"/>
          <a:cs typeface="B Mitra" panose="000004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40024A"/>
        </a:buClr>
        <a:buFont typeface="Webdings" panose="05030102010509060703" pitchFamily="18" charset="2"/>
        <a:buChar char=""/>
        <a:defRPr lang="en-US" sz="2800" b="1" kern="1200" dirty="0" smtClean="0">
          <a:solidFill>
            <a:srgbClr val="004568"/>
          </a:solidFill>
          <a:latin typeface="+mn-lt"/>
          <a:ea typeface="+mn-ea"/>
          <a:cs typeface="B Mitra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40024A"/>
        </a:buClr>
        <a:buFont typeface="Webdings" panose="05030102010509060703" pitchFamily="18" charset="2"/>
        <a:buChar char=""/>
        <a:defRPr lang="en-US" sz="2400" b="1" kern="1200" dirty="0" smtClean="0">
          <a:solidFill>
            <a:srgbClr val="004568"/>
          </a:solidFill>
          <a:latin typeface="+mn-lt"/>
          <a:ea typeface="+mn-ea"/>
          <a:cs typeface="B Mitra" panose="000004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40024A"/>
        </a:buClr>
        <a:buFont typeface="Webdings" panose="05030102010509060703" pitchFamily="18" charset="2"/>
        <a:buChar char=""/>
        <a:defRPr lang="en-US" sz="2000" b="1" kern="1200" dirty="0" smtClean="0">
          <a:solidFill>
            <a:srgbClr val="004568"/>
          </a:solidFill>
          <a:latin typeface="+mn-lt"/>
          <a:ea typeface="+mn-ea"/>
          <a:cs typeface="B Mitra" panose="000004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40024A"/>
        </a:buClr>
        <a:buFont typeface="Webdings" panose="05030102010509060703" pitchFamily="18" charset="2"/>
        <a:buChar char=""/>
        <a:defRPr lang="en-US" sz="1800" b="1" kern="1200" dirty="0">
          <a:solidFill>
            <a:srgbClr val="004568"/>
          </a:solidFill>
          <a:latin typeface="+mn-lt"/>
          <a:ea typeface="+mn-ea"/>
          <a:cs typeface="B Mitra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4" Type="http://schemas.openxmlformats.org/officeDocument/2006/relationships/image" Target="../media/image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4" Type="http://schemas.openxmlformats.org/officeDocument/2006/relationships/image" Target="../media/image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4" Type="http://schemas.openxmlformats.org/officeDocument/2006/relationships/image" Target="../media/image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3.m4a" /><Relationship Id="rId1" Type="http://schemas.microsoft.com/office/2007/relationships/media" Target="../media/media13.m4a" /><Relationship Id="rId4" Type="http://schemas.openxmlformats.org/officeDocument/2006/relationships/image" Target="../media/image2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4.m4a" /><Relationship Id="rId1" Type="http://schemas.microsoft.com/office/2007/relationships/media" Target="../media/media14.m4a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2.png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2.png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4" Type="http://schemas.openxmlformats.org/officeDocument/2006/relationships/image" Target="../media/image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81163"/>
            <a:ext cx="9144000" cy="1754368"/>
          </a:xfrm>
        </p:spPr>
        <p:txBody>
          <a:bodyPr/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ترشح پیشابراهی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1600" dirty="0"/>
              <a:t>بهنام فرهودی</a:t>
            </a:r>
          </a:p>
          <a:p>
            <a:r>
              <a:rPr lang="fa-IR" sz="1600" dirty="0"/>
              <a:t>عضو کمیته علمی مراقبت از بیمارن مبتلا به اچ آی وی</a:t>
            </a:r>
          </a:p>
          <a:p>
            <a:r>
              <a:rPr lang="fa-IR" sz="1600" dirty="0"/>
              <a:t>عضو هیئت علمی دانشگاه آزاد اسلامی</a:t>
            </a:r>
          </a:p>
          <a:p>
            <a:r>
              <a:rPr lang="fa-IR" sz="1600" dirty="0"/>
              <a:t>مهر 1399</a:t>
            </a:r>
            <a:endParaRPr lang="en-US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ترشح پایدار یا عود کننده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به آلگوریتم بعد مراجعه شود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8604355" y="224864"/>
            <a:ext cx="3117954" cy="629587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>
                <a:cs typeface="B Nazanin" panose="00000400000000000000" pitchFamily="2" charset="-78"/>
              </a:rPr>
              <a:t>ترشح پیشابراهی  بیمار بهبود نیافته یا عود کرده است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570387" y="1166605"/>
            <a:ext cx="3117953" cy="711580"/>
          </a:xfrm>
          <a:prstGeom prst="flowChart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fa-IR" sz="1400" dirty="0">
                <a:cs typeface="B Nazanin" panose="00000400000000000000" pitchFamily="2" charset="-78"/>
              </a:rPr>
              <a:t>شرح حال + ارزیابی خطر + معاینه+ دوشیدن مجرا+ بررسی تعداد لوکوسیت در اسمیر گرم سواب یورترال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>
            <a:off x="10163332" y="854451"/>
            <a:ext cx="1" cy="32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eparation 8"/>
          <p:cNvSpPr/>
          <p:nvPr/>
        </p:nvSpPr>
        <p:spPr>
          <a:xfrm>
            <a:off x="8964592" y="2277526"/>
            <a:ext cx="2343874" cy="569555"/>
          </a:xfrm>
          <a:prstGeom prst="flowChartPreparatio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400" dirty="0">
                <a:cs typeface="B Nazanin" panose="00000400000000000000" pitchFamily="2" charset="-78"/>
              </a:rPr>
              <a:t>اثبات ترشح (یورتریت)؟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0163332" y="1895803"/>
            <a:ext cx="1" cy="33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0151851" y="2838161"/>
            <a:ext cx="17220" cy="336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10157591" y="3853313"/>
            <a:ext cx="11480" cy="56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891209" y="2191253"/>
            <a:ext cx="2040084" cy="7748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1400" dirty="0">
                <a:cs typeface="B Nazanin" panose="00000400000000000000" pitchFamily="2" charset="-78"/>
              </a:rPr>
              <a:t>آموزش</a:t>
            </a:r>
            <a:r>
              <a:rPr lang="fa-IR" sz="1400" dirty="0">
                <a:cs typeface="B Nazanin" panose="00000400000000000000" pitchFamily="2" charset="-78"/>
              </a:rPr>
              <a:t> </a:t>
            </a:r>
            <a:r>
              <a:rPr lang="ar-SA" sz="1400" dirty="0">
                <a:cs typeface="B Nazanin" panose="00000400000000000000" pitchFamily="2" charset="-78"/>
              </a:rPr>
              <a:t>‌و مشاوره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fa-IR" sz="1400" dirty="0">
                <a:cs typeface="B Nazanin" panose="00000400000000000000" pitchFamily="2" charset="-78"/>
              </a:rPr>
              <a:t>ارائه و </a:t>
            </a:r>
            <a:r>
              <a:rPr lang="ar-SA" sz="1400" dirty="0">
                <a:cs typeface="B Nazanin" panose="00000400000000000000" pitchFamily="2" charset="-78"/>
              </a:rPr>
              <a:t>توصيه به استفاده از كاندوم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ar-SA" sz="1400" dirty="0">
                <a:cs typeface="B Nazanin" panose="00000400000000000000" pitchFamily="2" charset="-78"/>
              </a:rPr>
              <a:t>مشاوره </a:t>
            </a:r>
            <a:r>
              <a:rPr lang="fa-IR" sz="1400" dirty="0">
                <a:cs typeface="B Nazanin" panose="00000400000000000000" pitchFamily="2" charset="-78"/>
              </a:rPr>
              <a:t>و آزمایش </a:t>
            </a:r>
            <a:r>
              <a:rPr lang="en-GB" sz="1400" dirty="0">
                <a:cs typeface="B Nazanin" panose="00000400000000000000" pitchFamily="2" charset="-78"/>
              </a:rPr>
              <a:t>HIV 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fa-IR" sz="1400" dirty="0">
                <a:cs typeface="B Nazanin" panose="00000400000000000000" pitchFamily="2" charset="-78"/>
              </a:rPr>
              <a:t> 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7931599" y="2549179"/>
            <a:ext cx="1006479" cy="13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Process 59"/>
          <p:cNvSpPr/>
          <p:nvPr/>
        </p:nvSpPr>
        <p:spPr>
          <a:xfrm>
            <a:off x="6042619" y="3127832"/>
            <a:ext cx="2221431" cy="1018585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1400" i="1" dirty="0">
                <a:cs typeface="B Nazanin" panose="00000400000000000000" pitchFamily="2" charset="-78"/>
              </a:rPr>
              <a:t>انجام اسمیر گرم و </a:t>
            </a:r>
            <a:r>
              <a:rPr lang="en-US" sz="1400" i="1" dirty="0">
                <a:cs typeface="B Nazanin" panose="00000400000000000000" pitchFamily="2" charset="-78"/>
              </a:rPr>
              <a:t>NAAT</a:t>
            </a:r>
            <a:r>
              <a:rPr lang="fa-IR" sz="1400" i="1" dirty="0">
                <a:cs typeface="B Nazanin" panose="00000400000000000000" pitchFamily="2" charset="-78"/>
              </a:rPr>
              <a:t> در صورت امکان</a:t>
            </a:r>
            <a:endParaRPr lang="en-US" sz="1400" i="1" dirty="0">
              <a:cs typeface="B Nazanin" panose="00000400000000000000" pitchFamily="2" charset="-78"/>
            </a:endParaRPr>
          </a:p>
          <a:p>
            <a:pPr lvl="0" algn="r" rtl="1"/>
            <a:r>
              <a:rPr lang="fa-IR" sz="1400" i="1" dirty="0">
                <a:cs typeface="B Nazanin" panose="00000400000000000000" pitchFamily="2" charset="-78"/>
              </a:rPr>
              <a:t>تکرار درمان بیمار</a:t>
            </a:r>
            <a:endParaRPr lang="en-US" sz="1400" i="1" dirty="0">
              <a:cs typeface="B Nazanin" panose="00000400000000000000" pitchFamily="2" charset="-78"/>
            </a:endParaRPr>
          </a:p>
          <a:p>
            <a:pPr lvl="0" algn="r" rtl="1"/>
            <a:r>
              <a:rPr lang="fa-IR" sz="1400" i="1" dirty="0">
                <a:cs typeface="B Nazanin" panose="00000400000000000000" pitchFamily="2" charset="-78"/>
              </a:rPr>
              <a:t>درمان شریک جنسی</a:t>
            </a:r>
            <a:endParaRPr lang="en-US" sz="1400" i="1" dirty="0">
              <a:cs typeface="B Nazanin" panose="00000400000000000000" pitchFamily="2" charset="-78"/>
            </a:endParaRPr>
          </a:p>
        </p:txBody>
      </p:sp>
      <p:sp>
        <p:nvSpPr>
          <p:cNvPr id="64" name="Flowchart: Preparation 63"/>
          <p:cNvSpPr/>
          <p:nvPr/>
        </p:nvSpPr>
        <p:spPr>
          <a:xfrm>
            <a:off x="8964592" y="3199970"/>
            <a:ext cx="2295152" cy="569627"/>
          </a:xfrm>
          <a:prstGeom prst="flowChartPreparatio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400" i="1" dirty="0">
                <a:cs typeface="B Nazanin" panose="00000400000000000000" pitchFamily="2" charset="-78"/>
              </a:rPr>
              <a:t>تاریخچه عفونت</a:t>
            </a:r>
            <a:endParaRPr lang="en-US" sz="1400" i="1" dirty="0">
              <a:cs typeface="B Nazanin" panose="00000400000000000000" pitchFamily="2" charset="-78"/>
            </a:endParaRPr>
          </a:p>
          <a:p>
            <a:pPr algn="ctr" rtl="1"/>
            <a:r>
              <a:rPr lang="fa-IR" sz="1400" i="1" dirty="0">
                <a:cs typeface="B Nazanin" panose="00000400000000000000" pitchFamily="2" charset="-78"/>
              </a:rPr>
              <a:t>مجدد یا درمان ناکافی</a:t>
            </a:r>
            <a:endParaRPr lang="en-US" sz="1400" i="1" dirty="0">
              <a:cs typeface="B Nazanin" panose="00000400000000000000" pitchFamily="2" charset="-78"/>
            </a:endParaRPr>
          </a:p>
        </p:txBody>
      </p:sp>
      <p:sp>
        <p:nvSpPr>
          <p:cNvPr id="68" name="Flowchart: Process 67"/>
          <p:cNvSpPr/>
          <p:nvPr/>
        </p:nvSpPr>
        <p:spPr>
          <a:xfrm>
            <a:off x="8803830" y="4051139"/>
            <a:ext cx="2794003" cy="2730959"/>
          </a:xfrm>
          <a:prstGeom prst="flowChartProcess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درمان برای تریکوموناس و مایکوپلاسما ژنیتالیوم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ارسال نمونه </a:t>
            </a:r>
            <a:r>
              <a:rPr lang="en-US" sz="1400" i="1" dirty="0">
                <a:cs typeface="B Nazanin" panose="00000400000000000000" pitchFamily="2" charset="-78"/>
              </a:rPr>
              <a:t>NAAT</a:t>
            </a:r>
            <a:r>
              <a:rPr lang="fa-IR" sz="1400" i="1" dirty="0">
                <a:cs typeface="B Nazanin" panose="00000400000000000000" pitchFamily="2" charset="-78"/>
              </a:rPr>
              <a:t> برای گونوکوک، کلامیدیا، تریکوموناس ومیکوپلاسما زنیتالیوم در صورت امکان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در صورت وجود گونوکوک بررسی از نظر مقاومت آنتی بیوتیکی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 آموزش و مشاوره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ترویج و توزیع کاندوم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مشاوره و تست </a:t>
            </a:r>
            <a:r>
              <a:rPr lang="en-GB" sz="1400" i="1" dirty="0">
                <a:cs typeface="B Nazanin" panose="00000400000000000000" pitchFamily="2" charset="-78"/>
              </a:rPr>
              <a:t>HIV</a:t>
            </a:r>
            <a:endParaRPr lang="fa-IR" sz="1400" i="1" dirty="0">
              <a:cs typeface="B Nazanin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درمان شریک جنس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400" i="1" dirty="0">
                <a:cs typeface="B Nazanin" panose="00000400000000000000" pitchFamily="2" charset="-78"/>
              </a:rPr>
              <a:t>مراجعه  7 روز بعد</a:t>
            </a:r>
            <a:endParaRPr lang="en-US" sz="1400" i="1" dirty="0">
              <a:cs typeface="B Nazanin" panose="00000400000000000000" pitchFamily="2" charset="-78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322103" y="2167701"/>
            <a:ext cx="4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cs typeface="B Nazanin" panose="00000400000000000000" pitchFamily="2" charset="-78"/>
              </a:rPr>
              <a:t>خیر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609887" y="2951693"/>
            <a:ext cx="46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بلی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8406993" y="3245302"/>
            <a:ext cx="47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بلی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9609886" y="3779791"/>
            <a:ext cx="46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خیر</a:t>
            </a:r>
            <a:endParaRPr lang="en-US" sz="1400" dirty="0"/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8289751" y="3637611"/>
            <a:ext cx="629207" cy="1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163331" y="5723681"/>
            <a:ext cx="0" cy="561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8264051" y="5509549"/>
            <a:ext cx="468481" cy="1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Preparation 34"/>
          <p:cNvSpPr/>
          <p:nvPr/>
        </p:nvSpPr>
        <p:spPr>
          <a:xfrm>
            <a:off x="7309412" y="5224771"/>
            <a:ext cx="883341" cy="569555"/>
          </a:xfrm>
          <a:prstGeom prst="flowChartPreparatio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400" dirty="0">
                <a:cs typeface="B Nazanin" panose="00000400000000000000" pitchFamily="2" charset="-78"/>
              </a:rPr>
              <a:t>بهبود؟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09412" y="5897080"/>
            <a:ext cx="47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cs typeface="B Nazanin" panose="00000400000000000000" pitchFamily="2" charset="-78"/>
              </a:rPr>
              <a:t>خیر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8289751" y="3637124"/>
            <a:ext cx="629207" cy="1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779823" y="5723681"/>
            <a:ext cx="26884" cy="541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6536366" y="5510965"/>
            <a:ext cx="629207" cy="1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474450" y="5122202"/>
            <a:ext cx="2040084" cy="7748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1400" dirty="0">
                <a:cs typeface="B Nazanin" panose="00000400000000000000" pitchFamily="2" charset="-78"/>
              </a:rPr>
              <a:t>آموزش</a:t>
            </a:r>
            <a:r>
              <a:rPr lang="fa-IR" sz="1400" dirty="0">
                <a:cs typeface="B Nazanin" panose="00000400000000000000" pitchFamily="2" charset="-78"/>
              </a:rPr>
              <a:t> </a:t>
            </a:r>
            <a:r>
              <a:rPr lang="ar-SA" sz="1400" dirty="0">
                <a:cs typeface="B Nazanin" panose="00000400000000000000" pitchFamily="2" charset="-78"/>
              </a:rPr>
              <a:t>‌و مشاوره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fa-IR" sz="1400" dirty="0">
                <a:cs typeface="B Nazanin" panose="00000400000000000000" pitchFamily="2" charset="-78"/>
              </a:rPr>
              <a:t>ارائه و </a:t>
            </a:r>
            <a:r>
              <a:rPr lang="ar-SA" sz="1400" dirty="0">
                <a:cs typeface="B Nazanin" panose="00000400000000000000" pitchFamily="2" charset="-78"/>
              </a:rPr>
              <a:t>توصيه به استفاده از كاندوم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ar-SA" sz="1400" dirty="0">
                <a:cs typeface="B Nazanin" panose="00000400000000000000" pitchFamily="2" charset="-78"/>
              </a:rPr>
              <a:t>مشاوره </a:t>
            </a:r>
            <a:r>
              <a:rPr lang="fa-IR" sz="1400" dirty="0">
                <a:cs typeface="B Nazanin" panose="00000400000000000000" pitchFamily="2" charset="-78"/>
              </a:rPr>
              <a:t>و آزمایش </a:t>
            </a:r>
            <a:r>
              <a:rPr lang="en-GB" sz="1400" dirty="0">
                <a:cs typeface="B Nazanin" panose="00000400000000000000" pitchFamily="2" charset="-78"/>
              </a:rPr>
              <a:t>HIV 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fa-IR" sz="1400" dirty="0">
                <a:cs typeface="B Nazanin" panose="00000400000000000000" pitchFamily="2" charset="-78"/>
              </a:rPr>
              <a:t> 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57424" y="5122202"/>
            <a:ext cx="47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بلی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7424096" y="6307611"/>
            <a:ext cx="653971" cy="4744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1400" dirty="0">
                <a:cs typeface="B Nazanin" panose="00000400000000000000" pitchFamily="2" charset="-78"/>
              </a:rPr>
              <a:t>ارجاع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fa-IR" sz="1400" dirty="0">
                <a:cs typeface="B Nazanin" panose="00000400000000000000" pitchFamily="2" charset="-78"/>
              </a:rPr>
              <a:t> </a:t>
            </a:r>
            <a:endParaRPr lang="en-US" sz="1400" dirty="0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9" grpId="0" animBg="1"/>
      <p:bldP spid="57" grpId="0" animBg="1"/>
      <p:bldP spid="60" grpId="0" animBg="1"/>
      <p:bldP spid="64" grpId="0" animBg="1"/>
      <p:bldP spid="68" grpId="0" animBg="1"/>
      <p:bldP spid="124" grpId="0"/>
      <p:bldP spid="125" grpId="0"/>
      <p:bldP spid="127" grpId="0"/>
      <p:bldP spid="128" grpId="0"/>
      <p:bldP spid="35" grpId="0" animBg="1"/>
      <p:bldP spid="36" grpId="0"/>
      <p:bldP spid="43" grpId="0" animBg="1"/>
      <p:bldP spid="44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انتخاب دارویی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231935"/>
              </p:ext>
            </p:extLst>
          </p:nvPr>
        </p:nvGraphicFramePr>
        <p:xfrm>
          <a:off x="1378480" y="1799863"/>
          <a:ext cx="9279038" cy="451991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9279038">
                  <a:extLst>
                    <a:ext uri="{9D8B030D-6E8A-4147-A177-3AD203B41FA5}">
                      <a16:colId xmlns:a16="http://schemas.microsoft.com/office/drawing/2014/main" val="3955776045"/>
                    </a:ext>
                  </a:extLst>
                </a:gridCol>
              </a:tblGrid>
              <a:tr h="37666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dirty="0">
                          <a:effectLst/>
                        </a:rPr>
                        <a:t>درمان توصیه شده برای یورتریت گونوکوکی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867561"/>
                  </a:ext>
                </a:extLst>
              </a:tr>
              <a:tr h="37666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</a:rPr>
                        <a:t>درمان انتخابی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4644200"/>
                  </a:ext>
                </a:extLst>
              </a:tr>
              <a:tr h="376660">
                <a:tc>
                  <a:txBody>
                    <a:bodyPr/>
                    <a:lstStyle/>
                    <a:p>
                      <a:pPr marL="342900" marR="0" lvl="0" indent="-34290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400">
                          <a:effectLst/>
                        </a:rPr>
                        <a:t>سفترياكسون </a:t>
                      </a:r>
                      <a:r>
                        <a:rPr lang="en-US" sz="1800">
                          <a:effectLst/>
                        </a:rPr>
                        <a:t>mg </a:t>
                      </a:r>
                      <a:r>
                        <a:rPr lang="fa-IR" sz="2400">
                          <a:effectLst/>
                        </a:rPr>
                        <a:t> 500</a:t>
                      </a:r>
                      <a:r>
                        <a:rPr lang="ar-SA" sz="2400">
                          <a:effectLst/>
                        </a:rPr>
                        <a:t> عضلاني تك‌‌دُز، همراه با آزیترومایسین </a:t>
                      </a:r>
                      <a:r>
                        <a:rPr lang="en-US" sz="2000">
                          <a:effectLst/>
                        </a:rPr>
                        <a:t>1g</a:t>
                      </a:r>
                      <a:r>
                        <a:rPr lang="fa-IR" sz="2400">
                          <a:effectLst/>
                        </a:rPr>
                        <a:t> خوراکی تک دُز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19024"/>
                  </a:ext>
                </a:extLst>
              </a:tr>
              <a:tr h="37666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</a:rPr>
                        <a:t>درمان جایگزین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0115141"/>
                  </a:ext>
                </a:extLst>
              </a:tr>
              <a:tr h="3013276">
                <a:tc>
                  <a:txBody>
                    <a:bodyPr/>
                    <a:lstStyle/>
                    <a:p>
                      <a:pPr marL="342900" marR="0" lvl="0" indent="-34290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400" dirty="0">
                          <a:effectLst/>
                        </a:rPr>
                        <a:t>اگر سفترياكسون در دسترس نباشد، سفکسیم </a:t>
                      </a:r>
                      <a:r>
                        <a:rPr lang="en-US" sz="1800" dirty="0">
                          <a:effectLst/>
                        </a:rPr>
                        <a:t>mg</a:t>
                      </a:r>
                      <a:r>
                        <a:rPr lang="ar-SA" sz="2400" dirty="0">
                          <a:effectLst/>
                        </a:rPr>
                        <a:t>800  خوراکي تك‌‌دُز، همراه با آزیترومایسین </a:t>
                      </a:r>
                      <a:r>
                        <a:rPr lang="en-US" sz="2000" dirty="0">
                          <a:effectLst/>
                        </a:rPr>
                        <a:t>1g</a:t>
                      </a:r>
                      <a:r>
                        <a:rPr lang="fa-IR" sz="2400" dirty="0">
                          <a:effectLst/>
                        </a:rPr>
                        <a:t> خوراکی تک دُز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400" dirty="0">
                          <a:effectLst/>
                        </a:rPr>
                        <a:t>سفترياكسون </a:t>
                      </a:r>
                      <a:r>
                        <a:rPr lang="en-US" sz="1800" dirty="0">
                          <a:effectLst/>
                        </a:rPr>
                        <a:t>mg</a:t>
                      </a:r>
                      <a:r>
                        <a:rPr lang="ar-SA" sz="2400" dirty="0">
                          <a:effectLst/>
                        </a:rPr>
                        <a:t> 500 عضلاني تك‌‌دُز، همراه با (در صورت حساسیت به آزیترومایسین) داکسی سیکلین</a:t>
                      </a:r>
                      <a:r>
                        <a:rPr lang="en-US" sz="2000" dirty="0">
                          <a:effectLst/>
                        </a:rPr>
                        <a:t>100 mg</a:t>
                      </a:r>
                      <a:r>
                        <a:rPr lang="fa-IR" sz="2400" dirty="0">
                          <a:effectLst/>
                        </a:rPr>
                        <a:t> دو بار در روز برای 7 روز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400" dirty="0">
                          <a:effectLst/>
                        </a:rPr>
                        <a:t>در صورت آلرژی به سفالوسپورین ها، اسپکتینومایسین </a:t>
                      </a:r>
                      <a:r>
                        <a:rPr lang="en-US" sz="1800" dirty="0">
                          <a:effectLst/>
                        </a:rPr>
                        <a:t>2g</a:t>
                      </a:r>
                      <a:r>
                        <a:rPr lang="fa-IR" sz="2400" dirty="0">
                          <a:effectLst/>
                        </a:rPr>
                        <a:t> عضلانی تک دُز همراه با </a:t>
                      </a:r>
                      <a:r>
                        <a:rPr lang="ar-SA" sz="2400" dirty="0">
                          <a:effectLst/>
                        </a:rPr>
                        <a:t>آزیترومایسین </a:t>
                      </a:r>
                      <a:r>
                        <a:rPr lang="en-US" sz="2000" dirty="0">
                          <a:effectLst/>
                        </a:rPr>
                        <a:t>2g</a:t>
                      </a:r>
                      <a:r>
                        <a:rPr lang="fa-IR" sz="2400" dirty="0">
                          <a:effectLst/>
                        </a:rPr>
                        <a:t> خوراکی تک دُز (احتمال تهوع بالاست)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400" dirty="0">
                          <a:effectLst/>
                        </a:rPr>
                        <a:t>در صورت آلرژی به سفالوسپورین ها، جنتامایسین </a:t>
                      </a:r>
                      <a:r>
                        <a:rPr lang="en-US" sz="1800" dirty="0">
                          <a:effectLst/>
                        </a:rPr>
                        <a:t>240mg</a:t>
                      </a:r>
                      <a:r>
                        <a:rPr lang="fa-IR" sz="2400" dirty="0">
                          <a:effectLst/>
                        </a:rPr>
                        <a:t> عضلانی تک دُز همراه با </a:t>
                      </a:r>
                      <a:r>
                        <a:rPr lang="ar-SA" sz="2400" dirty="0">
                          <a:effectLst/>
                        </a:rPr>
                        <a:t>آزیترومایسین </a:t>
                      </a:r>
                      <a:r>
                        <a:rPr lang="en-US" sz="2000" dirty="0">
                          <a:effectLst/>
                        </a:rPr>
                        <a:t>2g</a:t>
                      </a:r>
                      <a:r>
                        <a:rPr lang="fa-IR" sz="2400" dirty="0">
                          <a:effectLst/>
                        </a:rPr>
                        <a:t> خوراکی تک دُز (احتمال تهوع بالاست)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54237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انتخاب دارویی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840518"/>
              </p:ext>
            </p:extLst>
          </p:nvPr>
        </p:nvGraphicFramePr>
        <p:xfrm>
          <a:off x="978061" y="1637817"/>
          <a:ext cx="9919503" cy="480779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9919503">
                  <a:extLst>
                    <a:ext uri="{9D8B030D-6E8A-4147-A177-3AD203B41FA5}">
                      <a16:colId xmlns:a16="http://schemas.microsoft.com/office/drawing/2014/main" val="4136035143"/>
                    </a:ext>
                  </a:extLst>
                </a:gridCol>
              </a:tblGrid>
              <a:tr h="28746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/>
                        </a:rPr>
                        <a:t> درمان توصیه شده برای یورتریت غیر گونوکوکی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4084106"/>
                  </a:ext>
                </a:extLst>
              </a:tr>
              <a:tr h="3201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/>
                        </a:rPr>
                        <a:t>درمان انتخابی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297717"/>
                  </a:ext>
                </a:extLst>
              </a:tr>
              <a:tr h="1358795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/>
                        </a:rPr>
                        <a:t>آزیترومایسین یک گرم خوراکی تک دُز </a:t>
                      </a:r>
                      <a:endParaRPr lang="en-US" sz="1600">
                        <a:effectLst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/>
                        </a:rPr>
                        <a:t>یا</a:t>
                      </a:r>
                      <a:endParaRPr lang="en-US" sz="1600">
                        <a:effectLst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/>
                        </a:rPr>
                        <a:t>داکسی سیکلین </a:t>
                      </a:r>
                      <a:r>
                        <a:rPr lang="en-US" sz="2000">
                          <a:effectLst/>
                        </a:rPr>
                        <a:t>100 mg</a:t>
                      </a:r>
                      <a:r>
                        <a:rPr lang="fa-IR" sz="2000">
                          <a:effectLst/>
                        </a:rPr>
                        <a:t> دو بار در روز خوراکی برای 7 روز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6545345"/>
                  </a:ext>
                </a:extLst>
              </a:tr>
              <a:tr h="3201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/>
                        </a:rPr>
                        <a:t>درمان جایگزین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2569305"/>
                  </a:ext>
                </a:extLst>
              </a:tr>
              <a:tr h="2397441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/>
                        </a:rPr>
                        <a:t>اریترومایسین اتیل سوکسینات </a:t>
                      </a:r>
                      <a:r>
                        <a:rPr lang="en-US" sz="2000" dirty="0">
                          <a:effectLst/>
                        </a:rPr>
                        <a:t>800mg</a:t>
                      </a:r>
                      <a:r>
                        <a:rPr lang="fa-IR" sz="2000" dirty="0">
                          <a:effectLst/>
                        </a:rPr>
                        <a:t> هر 6 ساعت خوراکی برای 7 روز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/>
                        </a:rPr>
                        <a:t>یا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/>
                        </a:rPr>
                        <a:t>لووفلوکساسین </a:t>
                      </a:r>
                      <a:r>
                        <a:rPr lang="en-US" sz="2000" dirty="0">
                          <a:effectLst/>
                        </a:rPr>
                        <a:t>500mg</a:t>
                      </a:r>
                      <a:r>
                        <a:rPr lang="fa-IR" sz="2000" dirty="0">
                          <a:effectLst/>
                        </a:rPr>
                        <a:t> روزی یک بار خوراکی برای 7 روز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/>
                        </a:rPr>
                        <a:t>یا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/>
                        </a:rPr>
                        <a:t>افلوکساسین </a:t>
                      </a:r>
                      <a:r>
                        <a:rPr lang="en-US" sz="2000" dirty="0">
                          <a:effectLst/>
                        </a:rPr>
                        <a:t>300mg</a:t>
                      </a:r>
                      <a:r>
                        <a:rPr lang="fa-IR" sz="2000" dirty="0">
                          <a:effectLst/>
                        </a:rPr>
                        <a:t> دو بار در روز خوراکی برای 7 روز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65892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  <a:p>
            <a:endParaRPr lang="fa-IR" dirty="0"/>
          </a:p>
          <a:p>
            <a:pPr marL="0" indent="0" algn="ctr">
              <a:buNone/>
            </a:pPr>
            <a:r>
              <a:rPr lang="fa-IR" sz="4400" dirty="0"/>
              <a:t>با سپاس</a:t>
            </a:r>
            <a:endParaRPr lang="en-US" sz="4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تعریف سندروم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a-IR" dirty="0"/>
          </a:p>
          <a:p>
            <a:pPr marL="0" indent="0" algn="ctr">
              <a:buNone/>
            </a:pPr>
            <a:endParaRPr lang="fa-IR" dirty="0"/>
          </a:p>
          <a:p>
            <a:pPr marL="0" indent="0" algn="ctr">
              <a:buNone/>
            </a:pPr>
            <a:r>
              <a:rPr lang="fa-IR" dirty="0"/>
              <a:t> هر گونه ترشح از مجرای ادراری (پیشابراه یا مه آ) به غیر از منی و ادرار با یا بدون خارش، درد و یا سوزش. 	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عوامل اتیولوژیک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3500" dirty="0"/>
              <a:t>کلامیدیا تراکوماتیس</a:t>
            </a:r>
          </a:p>
          <a:p>
            <a:r>
              <a:rPr lang="fa-IR" sz="3500" dirty="0"/>
              <a:t>گونوکوک </a:t>
            </a:r>
          </a:p>
          <a:p>
            <a:r>
              <a:rPr lang="fa-IR" sz="2000" dirty="0"/>
              <a:t>میکوپلاسما ژنیتالیوم </a:t>
            </a:r>
          </a:p>
          <a:p>
            <a:r>
              <a:rPr lang="fa-IR" sz="2000" dirty="0"/>
              <a:t>تریکوموناس واژینالیس </a:t>
            </a:r>
          </a:p>
          <a:p>
            <a:r>
              <a:rPr lang="fa-IR" sz="2000" dirty="0"/>
              <a:t>به ندرت ویروس های هرپس سیمپلکس، </a:t>
            </a:r>
            <a:r>
              <a:rPr lang="en-US" sz="2000" dirty="0"/>
              <a:t>EBV</a:t>
            </a:r>
            <a:r>
              <a:rPr lang="fa-IR" sz="2000" dirty="0"/>
              <a:t> و آدنوویروس </a:t>
            </a:r>
          </a:p>
          <a:p>
            <a:r>
              <a:rPr lang="fa-IR" sz="2000" dirty="0"/>
              <a:t>یورتریت با باسیل های گرم منفی روده ای در مردانی که رابطه جنسی مقعدی داشته اند</a:t>
            </a:r>
          </a:p>
          <a:p>
            <a:r>
              <a:rPr lang="fa-IR" sz="2000" dirty="0"/>
              <a:t>آفت </a:t>
            </a:r>
          </a:p>
          <a:p>
            <a:r>
              <a:rPr lang="fa-IR" sz="2000" dirty="0"/>
              <a:t>واکنش های دارویی </a:t>
            </a:r>
          </a:p>
          <a:p>
            <a:r>
              <a:rPr lang="fa-IR" sz="2000" dirty="0"/>
              <a:t> برخی بیماری های پوستی اولیه  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نحوه تایید یورتریت (ترشح پیشابراهی)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71" y="1562582"/>
            <a:ext cx="4676172" cy="40279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نحوه تایید یورتریت (ترشح پیشابراهی)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48" y="1511509"/>
            <a:ext cx="5168095" cy="489507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نحوه تایید یورتریت (ترشح پیشابراهی)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رنگ آمیزی گرم ترشحات مه آ و مشاهده 5 یا بیش از 5 گلبول سفید در هر فیلد از میکروسکوب با بزرگ نمایی 1000.</a:t>
            </a:r>
            <a:endParaRPr lang="en-US" dirty="0"/>
          </a:p>
          <a:p>
            <a:pPr lvl="0"/>
            <a:r>
              <a:rPr lang="ar-SA" dirty="0"/>
              <a:t>آزمایش لوکوسیت استراز مثبت در اول ادرار </a:t>
            </a:r>
            <a:endParaRPr lang="en-US" dirty="0"/>
          </a:p>
          <a:p>
            <a:pPr lvl="0"/>
            <a:r>
              <a:rPr lang="ar-SA" dirty="0"/>
              <a:t>مشاهده 10 یا بیش از 10 گلبول سفید در هر فیلد از میکروسکوب با بزرگ نمایی 1000 در سدیمان اول ادرار که سانتریفیوژ شده باشد.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مدیریت سندرومیک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به آلگوریتم بعد مراجعه شود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8604355" y="224864"/>
            <a:ext cx="3117954" cy="629587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cs typeface="B Nazanin" panose="00000400000000000000" pitchFamily="2" charset="-78"/>
              </a:rPr>
              <a:t>بیمار با شکایت </a:t>
            </a:r>
            <a:r>
              <a:rPr lang="fa-IR" sz="1400" dirty="0">
                <a:cs typeface="B Nazanin" panose="00000400000000000000" pitchFamily="2" charset="-78"/>
              </a:rPr>
              <a:t>ترشح پیشابراهی </a:t>
            </a:r>
            <a:r>
              <a:rPr lang="ar-SA" sz="1400" dirty="0">
                <a:cs typeface="B Nazanin" panose="00000400000000000000" pitchFamily="2" charset="-78"/>
              </a:rPr>
              <a:t>مراجعه کرده است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604356" y="1184223"/>
            <a:ext cx="3117953" cy="711580"/>
          </a:xfrm>
          <a:prstGeom prst="flowChart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A" sz="1400" dirty="0">
                <a:cs typeface="B Nazanin" panose="00000400000000000000" pitchFamily="2" charset="-78"/>
              </a:rPr>
              <a:t>گرفتن شرح حال </a:t>
            </a:r>
            <a:endParaRPr lang="fa-IR" sz="1400" dirty="0">
              <a:cs typeface="B Nazanin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A" sz="1400" dirty="0">
                <a:cs typeface="B Nazanin" panose="00000400000000000000" pitchFamily="2" charset="-78"/>
              </a:rPr>
              <a:t>ارزیابی عوامل خطر </a:t>
            </a:r>
            <a:endParaRPr lang="en-US" sz="1400" dirty="0">
              <a:cs typeface="B Nazanin" panose="00000400000000000000" pitchFamily="2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A" sz="1400" dirty="0">
                <a:cs typeface="B Nazanin" panose="00000400000000000000" pitchFamily="2" charset="-78"/>
              </a:rPr>
              <a:t>معاینه بیمار </a:t>
            </a:r>
            <a:endParaRPr lang="fa-IR" sz="1400" dirty="0">
              <a:cs typeface="B Nazanin" panose="00000400000000000000" pitchFamily="2" charset="-78"/>
            </a:endParaRPr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>
            <a:off x="10163332" y="854451"/>
            <a:ext cx="1" cy="32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eparation 8"/>
          <p:cNvSpPr/>
          <p:nvPr/>
        </p:nvSpPr>
        <p:spPr>
          <a:xfrm>
            <a:off x="8349521" y="2277526"/>
            <a:ext cx="3450870" cy="721272"/>
          </a:xfrm>
          <a:prstGeom prst="flowChartPreparatio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dirty="0">
                <a:cs typeface="B Nazanin" panose="00000400000000000000" pitchFamily="2" charset="-78"/>
              </a:rPr>
              <a:t>آیا </a:t>
            </a:r>
            <a:r>
              <a:rPr lang="fa-IR" sz="1400" dirty="0">
                <a:cs typeface="B Nazanin" panose="00000400000000000000" pitchFamily="2" charset="-78"/>
              </a:rPr>
              <a:t>وجود ترشح پیشابراهی در معاینه مه آ یا در حین دوشیدن آلت مشاهده می شود؟ 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0163332" y="1895803"/>
            <a:ext cx="1" cy="33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Preparation 15"/>
          <p:cNvSpPr/>
          <p:nvPr/>
        </p:nvSpPr>
        <p:spPr>
          <a:xfrm>
            <a:off x="4624086" y="2283713"/>
            <a:ext cx="3096228" cy="629606"/>
          </a:xfrm>
          <a:prstGeom prst="flowChartPreparatio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400" dirty="0">
                <a:cs typeface="B Nazanin" panose="00000400000000000000" pitchFamily="2" charset="-78"/>
              </a:rPr>
              <a:t>آیا در بررسی رنگ آمیزی گرم در سواب اینترایورترال، نمونه اول ادرار یورتریت تایید شد؟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54" name="Straight Arrow Connector 53"/>
          <p:cNvCxnSpPr>
            <a:endCxn id="125" idx="0"/>
          </p:cNvCxnSpPr>
          <p:nvPr/>
        </p:nvCxnSpPr>
        <p:spPr>
          <a:xfrm>
            <a:off x="10163332" y="3102898"/>
            <a:ext cx="0" cy="271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10151852" y="3720070"/>
            <a:ext cx="11480" cy="280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51757" y="1648024"/>
            <a:ext cx="3829748" cy="186972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1400" dirty="0">
                <a:cs typeface="B Nazanin" panose="00000400000000000000" pitchFamily="2" charset="-78"/>
              </a:rPr>
              <a:t>آموزش‌و مشاوره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fa-IR" sz="1400" dirty="0">
                <a:cs typeface="B Nazanin" panose="00000400000000000000" pitchFamily="2" charset="-78"/>
              </a:rPr>
              <a:t>ارائه و </a:t>
            </a:r>
            <a:r>
              <a:rPr lang="ar-SA" sz="1400" dirty="0">
                <a:cs typeface="B Nazanin" panose="00000400000000000000" pitchFamily="2" charset="-78"/>
              </a:rPr>
              <a:t>توصيه به استفاده از كاندوم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ar-SA" sz="1400" dirty="0">
                <a:cs typeface="B Nazanin" panose="00000400000000000000" pitchFamily="2" charset="-78"/>
              </a:rPr>
              <a:t>مشاوره </a:t>
            </a:r>
            <a:r>
              <a:rPr lang="fa-IR" sz="1400" dirty="0">
                <a:cs typeface="B Nazanin" panose="00000400000000000000" pitchFamily="2" charset="-78"/>
              </a:rPr>
              <a:t>و آزمایش </a:t>
            </a:r>
            <a:r>
              <a:rPr lang="en-GB" sz="1400" dirty="0">
                <a:cs typeface="B Nazanin" panose="00000400000000000000" pitchFamily="2" charset="-78"/>
              </a:rPr>
              <a:t>HIV 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ar-SA" sz="1400" dirty="0">
                <a:cs typeface="B Nazanin" panose="00000400000000000000" pitchFamily="2" charset="-78"/>
              </a:rPr>
              <a:t>بررسي مجدد درصورت باقي‌ماندن نشانه‌ها و کم خطر بودن بیمار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ar-SA" sz="1400" dirty="0">
                <a:cs typeface="B Nazanin" panose="00000400000000000000" pitchFamily="2" charset="-78"/>
              </a:rPr>
              <a:t>در صورت پرخطر بودن و امکان  بررسی با اسمیر گرم و </a:t>
            </a:r>
            <a:r>
              <a:rPr lang="en-GB" sz="1400" dirty="0">
                <a:cs typeface="B Nazanin" panose="00000400000000000000" pitchFamily="2" charset="-78"/>
              </a:rPr>
              <a:t>NAAT</a:t>
            </a:r>
            <a:r>
              <a:rPr lang="ar-SA" sz="1400" dirty="0">
                <a:cs typeface="B Nazanin" panose="00000400000000000000" pitchFamily="2" charset="-78"/>
              </a:rPr>
              <a:t>، انجام آنها و تصمیم گیری بر اساس آنها </a:t>
            </a:r>
            <a:endParaRPr lang="en-US" sz="1400" dirty="0">
              <a:cs typeface="B Nazanin" panose="00000400000000000000" pitchFamily="2" charset="-78"/>
            </a:endParaRPr>
          </a:p>
          <a:p>
            <a:pPr algn="r" rtl="1"/>
            <a:r>
              <a:rPr lang="ar-SA" sz="1400" dirty="0">
                <a:cs typeface="B Nazanin" panose="00000400000000000000" pitchFamily="2" charset="-78"/>
              </a:rPr>
              <a:t>در صورت پر خطر بودن بیمار و احتمال عدم امکان پیگیری، درمان تجربی گنوره و کلامیدیا 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59" name="Straight Arrow Connector 58"/>
          <p:cNvCxnSpPr>
            <a:stCxn id="9" idx="1"/>
          </p:cNvCxnSpPr>
          <p:nvPr/>
        </p:nvCxnSpPr>
        <p:spPr>
          <a:xfrm flipH="1" flipV="1">
            <a:off x="7720317" y="2598518"/>
            <a:ext cx="629204" cy="39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Process 59"/>
          <p:cNvSpPr/>
          <p:nvPr/>
        </p:nvSpPr>
        <p:spPr>
          <a:xfrm>
            <a:off x="5065987" y="4106521"/>
            <a:ext cx="2384812" cy="449752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1600" dirty="0">
                <a:cs typeface="B Nazanin" panose="00000400000000000000" pitchFamily="2" charset="-78"/>
              </a:rPr>
              <a:t>برای گنوره</a:t>
            </a:r>
            <a:r>
              <a:rPr lang="fa-IR" sz="1600" dirty="0">
                <a:cs typeface="B Nazanin" panose="00000400000000000000" pitchFamily="2" charset="-78"/>
              </a:rPr>
              <a:t> و</a:t>
            </a:r>
            <a:r>
              <a:rPr lang="ar-SA" sz="1600" dirty="0">
                <a:cs typeface="B Nazanin" panose="00000400000000000000" pitchFamily="2" charset="-78"/>
              </a:rPr>
              <a:t> کلامیدیا درمان کنید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64" name="Flowchart: Preparation 63"/>
          <p:cNvSpPr/>
          <p:nvPr/>
        </p:nvSpPr>
        <p:spPr>
          <a:xfrm>
            <a:off x="8184392" y="4045682"/>
            <a:ext cx="3889947" cy="569627"/>
          </a:xfrm>
          <a:prstGeom prst="flowChartPreparatio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dirty="0">
                <a:cs typeface="B Nazanin" panose="00000400000000000000" pitchFamily="2" charset="-78"/>
              </a:rPr>
              <a:t>آیا </a:t>
            </a:r>
            <a:r>
              <a:rPr lang="fa-IR" sz="1400" dirty="0">
                <a:cs typeface="B Nazanin" panose="00000400000000000000" pitchFamily="2" charset="-78"/>
              </a:rPr>
              <a:t>امکان بررسی با </a:t>
            </a:r>
            <a:r>
              <a:rPr lang="en-US" sz="1400" dirty="0">
                <a:cs typeface="B Nazanin" panose="00000400000000000000" pitchFamily="2" charset="-78"/>
              </a:rPr>
              <a:t>NAAT</a:t>
            </a:r>
            <a:r>
              <a:rPr lang="fa-IR" sz="1400" dirty="0">
                <a:cs typeface="B Nazanin" panose="00000400000000000000" pitchFamily="2" charset="-78"/>
              </a:rPr>
              <a:t> وجود دارد؟ 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68" name="Flowchart: Process 67"/>
          <p:cNvSpPr/>
          <p:nvPr/>
        </p:nvSpPr>
        <p:spPr>
          <a:xfrm>
            <a:off x="9229955" y="4972099"/>
            <a:ext cx="1798819" cy="751582"/>
          </a:xfrm>
          <a:prstGeom prst="flowChartProcess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1400" i="1" dirty="0">
                <a:cs typeface="B Nazanin" panose="00000400000000000000" pitchFamily="2" charset="-78"/>
              </a:rPr>
              <a:t>ب</a:t>
            </a:r>
            <a:r>
              <a:rPr lang="ar-SA" sz="1400" i="1" dirty="0">
                <a:cs typeface="B Nazanin" panose="00000400000000000000" pitchFamily="2" charset="-78"/>
              </a:rPr>
              <a:t>ر</a:t>
            </a:r>
            <a:r>
              <a:rPr lang="fa-IR" sz="1400" i="1" dirty="0">
                <a:cs typeface="B Nazanin" panose="00000400000000000000" pitchFamily="2" charset="-78"/>
              </a:rPr>
              <a:t> اساس نتیجه </a:t>
            </a:r>
            <a:r>
              <a:rPr lang="en-US" sz="1400" i="1" dirty="0">
                <a:cs typeface="B Nazanin" panose="00000400000000000000" pitchFamily="2" charset="-78"/>
              </a:rPr>
              <a:t>NAAT</a:t>
            </a:r>
            <a:r>
              <a:rPr lang="fa-IR" sz="1400" i="1" dirty="0">
                <a:cs typeface="B Nazanin" panose="00000400000000000000" pitchFamily="2" charset="-78"/>
              </a:rPr>
              <a:t> برای گونوکوک، کلامیدیا یا هر دو درمان کنید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10129365" y="4661947"/>
            <a:ext cx="0" cy="269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lowchart: Process 74"/>
          <p:cNvSpPr/>
          <p:nvPr/>
        </p:nvSpPr>
        <p:spPr>
          <a:xfrm>
            <a:off x="3819646" y="5266481"/>
            <a:ext cx="5047035" cy="1591519"/>
          </a:xfrm>
          <a:prstGeom prst="flowChart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آموزش و مشاوره</a:t>
            </a: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تهیه و توصیه به استفاده از کاندوم</a:t>
            </a: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مشاوره و درمان همسر برای کلامیدیا</a:t>
            </a:r>
            <a:r>
              <a:rPr lang="fa-IR" sz="1400" dirty="0">
                <a:solidFill>
                  <a:schemeClr val="tx1"/>
                </a:solidFill>
                <a:cs typeface="B Nazanin" panose="00000400000000000000" pitchFamily="2" charset="-78"/>
              </a:rPr>
              <a:t> و</a:t>
            </a:r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 گنوره</a:t>
            </a:r>
            <a:r>
              <a:rPr lang="fa-IR" sz="1400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در صورت داشتن فاکتورهای خطر</a:t>
            </a: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توصیه به انجام تست </a:t>
            </a:r>
            <a:r>
              <a:rPr lang="en-GB" sz="1400" dirty="0">
                <a:solidFill>
                  <a:schemeClr val="tx1"/>
                </a:solidFill>
                <a:cs typeface="B Nazanin" panose="00000400000000000000" pitchFamily="2" charset="-78"/>
              </a:rPr>
              <a:t>VDRL/RPR </a:t>
            </a: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توصیه به انجام تست </a:t>
            </a:r>
            <a:r>
              <a:rPr lang="en-GB" sz="1400" dirty="0">
                <a:solidFill>
                  <a:schemeClr val="tx1"/>
                </a:solidFill>
                <a:cs typeface="B Nazanin" panose="00000400000000000000" pitchFamily="2" charset="-78"/>
              </a:rPr>
              <a:t>HIV</a:t>
            </a: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از بیمار بخواهید </a:t>
            </a:r>
            <a:r>
              <a:rPr lang="fa-IR" sz="1400" dirty="0">
                <a:solidFill>
                  <a:schemeClr val="tx1"/>
                </a:solidFill>
                <a:cs typeface="B Nazanin" panose="00000400000000000000" pitchFamily="2" charset="-78"/>
              </a:rPr>
              <a:t>7</a:t>
            </a:r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روز بعد </a:t>
            </a:r>
            <a:r>
              <a:rPr lang="fa-IR" sz="1400" dirty="0">
                <a:solidFill>
                  <a:schemeClr val="tx1"/>
                </a:solidFill>
                <a:cs typeface="B Nazanin" panose="00000400000000000000" pitchFamily="2" charset="-78"/>
              </a:rPr>
              <a:t>برای پیگیری </a:t>
            </a:r>
            <a:r>
              <a:rPr lang="ar-SA" sz="1400" dirty="0">
                <a:solidFill>
                  <a:schemeClr val="tx1"/>
                </a:solidFill>
                <a:cs typeface="B Nazanin" panose="00000400000000000000" pitchFamily="2" charset="-78"/>
              </a:rPr>
              <a:t>مراجعه کند</a:t>
            </a: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6447099" y="4661947"/>
            <a:ext cx="0" cy="48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6339512" y="2913319"/>
            <a:ext cx="14990" cy="604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endCxn id="125" idx="1"/>
          </p:cNvCxnSpPr>
          <p:nvPr/>
        </p:nvCxnSpPr>
        <p:spPr>
          <a:xfrm>
            <a:off x="6339512" y="3519318"/>
            <a:ext cx="3591285" cy="9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7931599" y="2225928"/>
            <a:ext cx="4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cs typeface="B Nazanin" panose="00000400000000000000" pitchFamily="2" charset="-78"/>
              </a:rPr>
              <a:t>خیر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930797" y="3374792"/>
            <a:ext cx="46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بلی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7691757" y="3860177"/>
            <a:ext cx="47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خیر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9685211" y="4631402"/>
            <a:ext cx="389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/>
              <a:t>بلی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124951" y="2219459"/>
            <a:ext cx="41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cs typeface="B Nazanin" panose="00000400000000000000" pitchFamily="2" charset="-78"/>
              </a:rPr>
              <a:t>خیر</a:t>
            </a:r>
            <a:endParaRPr lang="en-US" sz="1400" dirty="0">
              <a:cs typeface="B Nazanin" panose="00000400000000000000" pitchFamily="2" charset="-78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991132" y="2602294"/>
            <a:ext cx="629207" cy="1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422457" y="4329062"/>
            <a:ext cx="629207" cy="1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163331" y="5723681"/>
            <a:ext cx="0" cy="561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8866681" y="6251392"/>
            <a:ext cx="1296650" cy="33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9" grpId="0" animBg="1"/>
      <p:bldP spid="16" grpId="0" animBg="1"/>
      <p:bldP spid="57" grpId="0" animBg="1"/>
      <p:bldP spid="60" grpId="0" animBg="1"/>
      <p:bldP spid="64" grpId="0" animBg="1"/>
      <p:bldP spid="68" grpId="0" animBg="1"/>
      <p:bldP spid="75" grpId="0" animBg="1"/>
      <p:bldP spid="124" grpId="0"/>
      <p:bldP spid="125" grpId="0"/>
      <p:bldP spid="127" grpId="0"/>
      <p:bldP spid="128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مدیریت اتیولوژیک </a:t>
            </a:r>
            <a:r>
              <a:rPr lang="fa-IR" sz="3200" dirty="0"/>
              <a:t>(به آلگوریتم قبل مراجعه کنید)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/>
              <a:t> مشخصات ترشحات در تعیین اتیولوژی یورتریت کمک زیادی نمی کند </a:t>
            </a:r>
          </a:p>
          <a:p>
            <a:r>
              <a:rPr lang="fa-IR" dirty="0"/>
              <a:t> اگر ميكروسكپ در دسترس باشد و در اسمير گرم از ترشحات مجرا دیپلوکوک های گرم منفی (خصوصا داخل سلولی) دیده شود، حاکی از یورتریت گونوکوکی است که عامل آن نیسریا گونوره است. </a:t>
            </a:r>
          </a:p>
          <a:p>
            <a:r>
              <a:rPr lang="en-US" dirty="0"/>
              <a:t>NAAT</a:t>
            </a:r>
            <a:r>
              <a:rPr lang="fa-IR" dirty="0"/>
              <a:t> برای گنوکوک و کلامیدیا تراکوماتیس در ترشحات پیشابراهی یا  ادرار </a:t>
            </a:r>
          </a:p>
          <a:p>
            <a:r>
              <a:rPr lang="fa-IR" dirty="0"/>
              <a:t>آزمایش از نظر تریکوموناس واژینالیس را باید در مواردی در نظر گرفت که شیوع تریکوموناس واژینالیس بالاست.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سند" ma:contentTypeID="0x010100FE7BECA4846BE640846DB21631E6AE67" ma:contentTypeVersion="0" ma:contentTypeDescription="ايجاد يك سند جديد." ma:contentTypeScope="" ma:versionID="7128e216458807e60140d172f37cf72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3caffcad0035e49d27a9ea5afacc8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 مورد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B8208C-E35C-466B-A23D-CB759C95FD74}"/>
</file>

<file path=customXml/itemProps2.xml><?xml version="1.0" encoding="utf-8"?>
<ds:datastoreItem xmlns:ds="http://schemas.openxmlformats.org/officeDocument/2006/customXml" ds:itemID="{59862DA9-25DE-4525-BD0F-182567380530}"/>
</file>

<file path=customXml/itemProps3.xml><?xml version="1.0" encoding="utf-8"?>
<ds:datastoreItem xmlns:ds="http://schemas.openxmlformats.org/officeDocument/2006/customXml" ds:itemID="{7A625FB5-7E58-4973-8FE1-8C1F1A43C883}"/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795</Words>
  <Application>Microsoft Office PowerPoint</Application>
  <PresentationFormat>Widescreen</PresentationFormat>
  <Paragraphs>117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ترشح پیشابراهی</vt:lpstr>
      <vt:lpstr>تعریف سندروم</vt:lpstr>
      <vt:lpstr>عوامل اتیولوژیک</vt:lpstr>
      <vt:lpstr>نحوه تایید یورتریت (ترشح پیشابراهی)</vt:lpstr>
      <vt:lpstr>نحوه تایید یورتریت (ترشح پیشابراهی)</vt:lpstr>
      <vt:lpstr>نحوه تایید یورتریت (ترشح پیشابراهی)</vt:lpstr>
      <vt:lpstr>مدیریت سندرومیک </vt:lpstr>
      <vt:lpstr>PowerPoint Presentation</vt:lpstr>
      <vt:lpstr>مدیریت اتیولوژیک (به آلگوریتم قبل مراجعه کنید)</vt:lpstr>
      <vt:lpstr>ترشح پایدار یا عود کننده</vt:lpstr>
      <vt:lpstr>PowerPoint Presentation</vt:lpstr>
      <vt:lpstr>انتخاب دارویی</vt:lpstr>
      <vt:lpstr>انتخاب دارویی</vt:lpstr>
      <vt:lpstr>PowerPoint Presentation</vt:lpstr>
    </vt:vector>
  </TitlesOfParts>
  <Company>health.gov.ir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كمالي دكتر كيانوش</dc:creator>
  <cp:lastModifiedBy>Unknown User</cp:lastModifiedBy>
  <cp:revision>50</cp:revision>
  <dcterms:created xsi:type="dcterms:W3CDTF">2020-08-16T09:30:48Z</dcterms:created>
  <dcterms:modified xsi:type="dcterms:W3CDTF">2020-10-12T04:24:19Z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0x010100FE7BECA4846BE640846DB21631E6AE67</vt:lpwstr>
  </property>
</Properties>
</file>